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10.xml"/>
  <Override ContentType="application/vnd.openxmlformats-officedocument.presentationml.comments+xml" PartName="/ppt/comments/comment8.xml"/>
  <Override ContentType="application/vnd.openxmlformats-officedocument.presentationml.comments+xml" PartName="/ppt/comments/comment6.xml"/>
  <Override ContentType="application/vnd.openxmlformats-officedocument.presentationml.comments+xml" PartName="/ppt/comments/comment3.xml"/>
  <Override ContentType="application/vnd.openxmlformats-officedocument.presentationml.comments+xml" PartName="/ppt/comments/comment13.xml"/>
  <Override ContentType="application/vnd.openxmlformats-officedocument.presentationml.comments+xml" PartName="/ppt/comments/comment1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9.xml"/>
  <Override ContentType="application/vnd.openxmlformats-officedocument.presentationml.comments+xml" PartName="/ppt/comments/comment1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Proxima Nova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3" name="Ma. Ana Victoria Niev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ProximaNova-bold.fntdata"/><Relationship Id="rId21" Type="http://schemas.openxmlformats.org/officeDocument/2006/relationships/slide" Target="slides/slide16.xml"/><Relationship Id="rId43" Type="http://schemas.openxmlformats.org/officeDocument/2006/relationships/font" Target="fonts/ProximaNova-regular.fntdata"/><Relationship Id="rId24" Type="http://schemas.openxmlformats.org/officeDocument/2006/relationships/slide" Target="slides/slide19.xml"/><Relationship Id="rId46" Type="http://schemas.openxmlformats.org/officeDocument/2006/relationships/font" Target="fonts/ProximaNova-boldItalic.fntdata"/><Relationship Id="rId23" Type="http://schemas.openxmlformats.org/officeDocument/2006/relationships/slide" Target="slides/slide18.xml"/><Relationship Id="rId45" Type="http://schemas.openxmlformats.org/officeDocument/2006/relationships/font" Target="fonts/ProximaNova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05-05T00:10:40.726">
    <p:pos x="6000" y="0"/>
    <p:text>frame recommendation along with the insights in this slide</p:text>
  </p:cm>
</p:cmLst>
</file>

<file path=ppt/comments/comment1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0" dt="2023-05-05T00:51:41.532">
    <p:pos x="6000" y="0"/>
    <p:text>couldve also pointed out the "sometimes" levels</p:text>
  </p:cm>
</p:cmLst>
</file>

<file path=ppt/comments/comment1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1" dt="2023-05-05T00:54:05.848">
    <p:pos x="6000" y="0"/>
    <p:text>"high correlation" terminology is confusing; a different term couldve been used</p:text>
  </p:cm>
</p:cmLst>
</file>

<file path=ppt/comments/comment1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2" dt="2023-05-05T00:57:22.825">
    <p:pos x="6000" y="0"/>
    <p:text>place a disclaimer
wording on second bullet point: "survey is showing..." rather than "shown"</p:text>
  </p:cm>
</p:cmLst>
</file>

<file path=ppt/comments/comment1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3" dt="2023-05-05T00:59:33.772">
    <p:pos x="6000" y="0"/>
    <p:text>"high correlation" terminology is not so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3-05-05T00:13:34.260">
    <p:pos x="6000" y="0"/>
    <p:text>make the chart bigger than the title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3-05-05T00:22:32.530">
    <p:pos x="6000" y="0"/>
    <p:text>first bullet point should've been looked into further; why is there lack of responses for gospel music
state third bullet point in a more professionally/concise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3-05-05T00:26:04.345">
    <p:pos x="6000" y="0"/>
    <p:text>could've used the age range for the second graph (for the x), then streaming device for the y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3-05-05T00:30:07.547">
    <p:pos x="6000" y="0"/>
    <p:text>not sure if bar graph is the best option; could've used a scatter plot or heat map--&gt; could see rankings better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6" dt="2023-05-05T00:34:44.576">
    <p:pos x="6000" y="0"/>
    <p:text>couldve kept all age groups for consistency; include impact on mental health for consistency</p:tex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23-05-05T00:35:53.195">
    <p:pos x="6000" y="0"/>
    <p:text>not as useful to the end goal</p:tex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8" dt="2023-05-05T00:40:22.780">
    <p:pos x="6000" y="0"/>
    <p:text>average is not as great given that this is subjective
downside of average: outliers will skew the average</p:text>
  </p:cm>
</p:cmLst>
</file>

<file path=ppt/comments/comment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9" dt="2023-05-05T00:48:07.763">
    <p:pos x="6000" y="0"/>
    <p:text>average measure is confusing
listening to music for a longer period does not impact condition levels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a7a5f16b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a7a5f16b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3c4213ab25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3c4213ab25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About 79% of the responders listen to music while working | About 71% of the responders explore new artists/genres  | About 55% of the responders listen to songs in foreign languages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3a7a5f16b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3a7a5f16b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Less than 30% of the responders neither consider themselves instrumentalists or composers</a:t>
            </a:r>
            <a:endParaRPr sz="10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3c2bd7b3e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3c2bd7b3e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3a7a5f16b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3a7a5f16b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3c4213ab25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3c4213ab25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3c4213ab25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3c4213ab25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3c4213ab25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3c4213ab25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3b8e012b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3b8e012b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3a7a5f16b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3a7a5f16b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3c2bd7b3e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3c2bd7b3e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9ad06d810f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9ad06d810f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3a7a5f16b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3a7a5f16b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3c4213ab25_1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3c4213ab25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3c4213ab2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3c4213ab2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3c4213ab25_1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3c4213ab25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3a7a5f16b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3a7a5f16b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3a7a5f16b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3a7a5f16b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3c4213ab25_1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3c4213ab25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3a7a5f16b7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3a7a5f16b7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3a7a5f16b7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3a7a5f16b7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3b8e012b6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3b8e012b6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3c4213ab25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3c4213ab25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3b8e012b6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3b8e012b6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3b8e012b6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3b8e012b6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3c4213ab25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3c4213ab25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9ac8c9b804_8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9ac8c9b804_8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3cd831ff5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3cd831ff5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9bfe5550c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9bfe5550c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9ad06d810f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9ad06d810f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9ad06d810f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9ad06d810f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3c4213ab25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3c4213ab25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3a7a5f16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3a7a5f16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3a82750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3a82750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3c4213ab25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3c4213ab25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3c4213ab2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3c4213ab2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3c4213ab25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3c4213ab25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Font typeface="Proxima Nova"/>
              <a:buNone/>
              <a:defRPr sz="48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None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01052" y="4694021"/>
            <a:ext cx="675724" cy="3130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14;p2"/>
          <p:cNvCxnSpPr/>
          <p:nvPr/>
        </p:nvCxnSpPr>
        <p:spPr>
          <a:xfrm>
            <a:off x="0" y="5107925"/>
            <a:ext cx="9144000" cy="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50" y="4673650"/>
            <a:ext cx="1559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• </a:t>
            </a:r>
            <a:r>
              <a:rPr lang="en">
                <a:solidFill>
                  <a:srgbClr val="3366FF"/>
                </a:solidFill>
              </a:rPr>
              <a:t>co</a:t>
            </a:r>
            <a:r>
              <a:rPr lang="en"/>
              <a:t>opcareers.org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pic>
        <p:nvPicPr>
          <p:cNvPr id="66" name="Google Shape;6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01052" y="4694021"/>
            <a:ext cx="675724" cy="31309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50" y="4673650"/>
            <a:ext cx="1559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• </a:t>
            </a:r>
            <a:r>
              <a:rPr lang="en">
                <a:solidFill>
                  <a:srgbClr val="3366FF"/>
                </a:solidFill>
              </a:rPr>
              <a:t>co</a:t>
            </a:r>
            <a:r>
              <a:rPr lang="en"/>
              <a:t>opcareers.org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/TOC">
  <p:cSld name="TITLE_ONLY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pic>
        <p:nvPicPr>
          <p:cNvPr id="70" name="Google Shape;70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01052" y="4694021"/>
            <a:ext cx="675724" cy="31309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2"/>
          <p:cNvSpPr txBox="1"/>
          <p:nvPr>
            <p:ph idx="12" type="sldNum"/>
          </p:nvPr>
        </p:nvSpPr>
        <p:spPr>
          <a:xfrm>
            <a:off x="50" y="4673650"/>
            <a:ext cx="1559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• </a:t>
            </a:r>
            <a:r>
              <a:rPr lang="en">
                <a:solidFill>
                  <a:srgbClr val="3366FF"/>
                </a:solidFill>
              </a:rPr>
              <a:t>co</a:t>
            </a:r>
            <a:r>
              <a:rPr lang="en"/>
              <a:t>opcareers.org</a:t>
            </a:r>
            <a:endParaRPr/>
          </a:p>
        </p:txBody>
      </p:sp>
      <p:sp>
        <p:nvSpPr>
          <p:cNvPr id="72" name="Google Shape;72;p12"/>
          <p:cNvSpPr txBox="1"/>
          <p:nvPr>
            <p:ph idx="1" type="subTitle"/>
          </p:nvPr>
        </p:nvSpPr>
        <p:spPr>
          <a:xfrm>
            <a:off x="567900" y="1188700"/>
            <a:ext cx="7113000" cy="553200"/>
          </a:xfrm>
          <a:prstGeom prst="rect">
            <a:avLst/>
          </a:prstGeom>
          <a:solidFill>
            <a:srgbClr val="CC0000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60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2" type="subTitle"/>
          </p:nvPr>
        </p:nvSpPr>
        <p:spPr>
          <a:xfrm>
            <a:off x="567900" y="1895510"/>
            <a:ext cx="7113000" cy="553200"/>
          </a:xfrm>
          <a:prstGeom prst="rect">
            <a:avLst/>
          </a:prstGeom>
          <a:solidFill>
            <a:srgbClr val="FFCC00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60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3" type="subTitle"/>
          </p:nvPr>
        </p:nvSpPr>
        <p:spPr>
          <a:xfrm>
            <a:off x="567900" y="2607171"/>
            <a:ext cx="7113000" cy="553200"/>
          </a:xfrm>
          <a:prstGeom prst="rect">
            <a:avLst/>
          </a:prstGeom>
          <a:solidFill>
            <a:srgbClr val="009900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60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4" type="subTitle"/>
          </p:nvPr>
        </p:nvSpPr>
        <p:spPr>
          <a:xfrm>
            <a:off x="567900" y="3318831"/>
            <a:ext cx="7113000" cy="553200"/>
          </a:xfrm>
          <a:prstGeom prst="rect">
            <a:avLst/>
          </a:prstGeom>
          <a:solidFill>
            <a:srgbClr val="3366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60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5" type="subTitle"/>
          </p:nvPr>
        </p:nvSpPr>
        <p:spPr>
          <a:xfrm>
            <a:off x="567900" y="4030501"/>
            <a:ext cx="7113000" cy="553200"/>
          </a:xfrm>
          <a:prstGeom prst="rect">
            <a:avLst/>
          </a:prstGeom>
          <a:solidFill>
            <a:srgbClr val="9900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60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6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pic>
        <p:nvPicPr>
          <p:cNvPr id="79" name="Google Shape;7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01052" y="4694021"/>
            <a:ext cx="675724" cy="31309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3"/>
          <p:cNvSpPr txBox="1"/>
          <p:nvPr>
            <p:ph idx="12" type="sldNum"/>
          </p:nvPr>
        </p:nvSpPr>
        <p:spPr>
          <a:xfrm>
            <a:off x="50" y="4673650"/>
            <a:ext cx="1559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• </a:t>
            </a:r>
            <a:r>
              <a:rPr lang="en">
                <a:solidFill>
                  <a:srgbClr val="3366FF"/>
                </a:solidFill>
              </a:rPr>
              <a:t>co</a:t>
            </a:r>
            <a:r>
              <a:rPr lang="en"/>
              <a:t>opcareers.org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idx="12" type="sldNum"/>
          </p:nvPr>
        </p:nvSpPr>
        <p:spPr>
          <a:xfrm>
            <a:off x="50" y="4673650"/>
            <a:ext cx="1559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• </a:t>
            </a:r>
            <a:r>
              <a:rPr lang="en">
                <a:solidFill>
                  <a:srgbClr val="3366FF"/>
                </a:solidFill>
              </a:rPr>
              <a:t>co</a:t>
            </a:r>
            <a:r>
              <a:rPr lang="en"/>
              <a:t>opcareers.org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Intro slide">
  <p:cSld name="TITLE_2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415325" y="2815329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None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8" name="Google Shape;18;p3"/>
          <p:cNvCxnSpPr/>
          <p:nvPr/>
        </p:nvCxnSpPr>
        <p:spPr>
          <a:xfrm>
            <a:off x="0" y="5107925"/>
            <a:ext cx="9144000" cy="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5325" y="363275"/>
            <a:ext cx="3356400" cy="15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title"/>
          </p:nvPr>
        </p:nvSpPr>
        <p:spPr>
          <a:xfrm>
            <a:off x="415325" y="1955400"/>
            <a:ext cx="7582500" cy="8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50" y="4673650"/>
            <a:ext cx="1559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• </a:t>
            </a:r>
            <a:r>
              <a:rPr lang="en">
                <a:solidFill>
                  <a:srgbClr val="3366FF"/>
                </a:solidFill>
              </a:rPr>
              <a:t>co</a:t>
            </a:r>
            <a:r>
              <a:rPr lang="en"/>
              <a:t>opcareers.org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stion slide red">
  <p:cSld name="TITLE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0" y="0"/>
            <a:ext cx="9144000" cy="5062800"/>
          </a:xfrm>
          <a:prstGeom prst="foldedCorner">
            <a:avLst>
              <a:gd fmla="val 26236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ctrTitle"/>
          </p:nvPr>
        </p:nvSpPr>
        <p:spPr>
          <a:xfrm>
            <a:off x="685800" y="1583356"/>
            <a:ext cx="7772400" cy="21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roxima Nova"/>
              <a:buNone/>
              <a:defRPr b="0" sz="6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25" name="Google Shape;2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01052" y="4694021"/>
            <a:ext cx="675724" cy="3130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Google Shape;26;p4"/>
          <p:cNvCxnSpPr/>
          <p:nvPr/>
        </p:nvCxnSpPr>
        <p:spPr>
          <a:xfrm>
            <a:off x="0" y="5107925"/>
            <a:ext cx="9144000" cy="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50" y="4673650"/>
            <a:ext cx="1559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b="1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b="1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b="1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b="1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b="1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b="1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b="1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b="1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• </a:t>
            </a:r>
            <a:r>
              <a:rPr lang="en">
                <a:solidFill>
                  <a:srgbClr val="FFFFFF"/>
                </a:solidFill>
              </a:rPr>
              <a:t>co</a:t>
            </a:r>
            <a:r>
              <a:rPr lang="en"/>
              <a:t>opcareers.org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stion slide yellow">
  <p:cSld name="TITLE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0" y="0"/>
            <a:ext cx="9144000" cy="5062800"/>
          </a:xfrm>
          <a:prstGeom prst="foldedCorner">
            <a:avLst>
              <a:gd fmla="val 26236" name="adj"/>
            </a:avLst>
          </a:prstGeom>
          <a:solidFill>
            <a:srgbClr val="FFC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" name="Google Shape;3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01052" y="4694021"/>
            <a:ext cx="675724" cy="3130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" name="Google Shape;31;p5"/>
          <p:cNvCxnSpPr/>
          <p:nvPr/>
        </p:nvCxnSpPr>
        <p:spPr>
          <a:xfrm>
            <a:off x="0" y="5107925"/>
            <a:ext cx="9144000" cy="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" name="Google Shape;32;p5"/>
          <p:cNvSpPr txBox="1"/>
          <p:nvPr>
            <p:ph type="ctrTitle"/>
          </p:nvPr>
        </p:nvSpPr>
        <p:spPr>
          <a:xfrm>
            <a:off x="685800" y="1583356"/>
            <a:ext cx="7772400" cy="21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roxima Nova"/>
              <a:buNone/>
              <a:defRPr b="0" sz="6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50" y="4673650"/>
            <a:ext cx="1559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b="1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b="1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b="1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b="1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b="1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b="1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b="1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b="1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• </a:t>
            </a:r>
            <a:r>
              <a:rPr lang="en">
                <a:solidFill>
                  <a:srgbClr val="FFFFFF"/>
                </a:solidFill>
              </a:rPr>
              <a:t>co</a:t>
            </a:r>
            <a:r>
              <a:rPr lang="en"/>
              <a:t>opcareers.org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stion slide green">
  <p:cSld name="TITLE_1_1_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/>
          <p:nvPr/>
        </p:nvSpPr>
        <p:spPr>
          <a:xfrm>
            <a:off x="0" y="0"/>
            <a:ext cx="9144000" cy="5062800"/>
          </a:xfrm>
          <a:prstGeom prst="foldedCorner">
            <a:avLst>
              <a:gd fmla="val 26236" name="adj"/>
            </a:avLst>
          </a:prstGeom>
          <a:solidFill>
            <a:srgbClr val="00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" name="Google Shape;3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01052" y="4694021"/>
            <a:ext cx="675724" cy="3130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Google Shape;37;p6"/>
          <p:cNvCxnSpPr/>
          <p:nvPr/>
        </p:nvCxnSpPr>
        <p:spPr>
          <a:xfrm>
            <a:off x="0" y="5107925"/>
            <a:ext cx="9144000" cy="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" name="Google Shape;38;p6"/>
          <p:cNvSpPr txBox="1"/>
          <p:nvPr>
            <p:ph type="ctrTitle"/>
          </p:nvPr>
        </p:nvSpPr>
        <p:spPr>
          <a:xfrm>
            <a:off x="685800" y="1583356"/>
            <a:ext cx="7772400" cy="21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roxima Nova"/>
              <a:buNone/>
              <a:defRPr b="0" sz="6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50" y="4673650"/>
            <a:ext cx="1559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b="1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b="1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b="1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b="1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b="1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b="1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b="1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b="1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• </a:t>
            </a:r>
            <a:r>
              <a:rPr lang="en">
                <a:solidFill>
                  <a:srgbClr val="FFFFFF"/>
                </a:solidFill>
              </a:rPr>
              <a:t>co</a:t>
            </a:r>
            <a:r>
              <a:rPr lang="en"/>
              <a:t>opcareers.org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stion slide blue">
  <p:cSld name="TITLE_1_1_1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/>
          <p:nvPr/>
        </p:nvSpPr>
        <p:spPr>
          <a:xfrm>
            <a:off x="0" y="0"/>
            <a:ext cx="9144000" cy="5062800"/>
          </a:xfrm>
          <a:prstGeom prst="foldedCorner">
            <a:avLst>
              <a:gd fmla="val 26236" name="adj"/>
            </a:avLst>
          </a:prstGeom>
          <a:solidFill>
            <a:srgbClr val="336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01052" y="4694021"/>
            <a:ext cx="675724" cy="3130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Google Shape;43;p7"/>
          <p:cNvCxnSpPr/>
          <p:nvPr/>
        </p:nvCxnSpPr>
        <p:spPr>
          <a:xfrm>
            <a:off x="0" y="5107925"/>
            <a:ext cx="9144000" cy="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" name="Google Shape;44;p7"/>
          <p:cNvSpPr txBox="1"/>
          <p:nvPr>
            <p:ph type="ctrTitle"/>
          </p:nvPr>
        </p:nvSpPr>
        <p:spPr>
          <a:xfrm>
            <a:off x="685800" y="1583356"/>
            <a:ext cx="7772400" cy="21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roxima Nova"/>
              <a:buNone/>
              <a:defRPr b="0" sz="6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50" y="4673650"/>
            <a:ext cx="1559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b="1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b="1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b="1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b="1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b="1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b="1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b="1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b="1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• </a:t>
            </a:r>
            <a:r>
              <a:rPr lang="en">
                <a:solidFill>
                  <a:srgbClr val="FFFFFF"/>
                </a:solidFill>
              </a:rPr>
              <a:t>co</a:t>
            </a:r>
            <a:r>
              <a:rPr lang="en"/>
              <a:t>opcareers.org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stion slide purple">
  <p:cSld name="TITLE_1_1_1_1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>
            <a:off x="0" y="0"/>
            <a:ext cx="9144000" cy="5062800"/>
          </a:xfrm>
          <a:prstGeom prst="foldedCorner">
            <a:avLst>
              <a:gd fmla="val 26236" name="adj"/>
            </a:avLst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" name="Google Shape;4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01052" y="4694021"/>
            <a:ext cx="675724" cy="3130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" name="Google Shape;49;p8"/>
          <p:cNvCxnSpPr/>
          <p:nvPr/>
        </p:nvCxnSpPr>
        <p:spPr>
          <a:xfrm>
            <a:off x="0" y="5107925"/>
            <a:ext cx="9144000" cy="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" name="Google Shape;50;p8"/>
          <p:cNvSpPr txBox="1"/>
          <p:nvPr>
            <p:ph type="ctrTitle"/>
          </p:nvPr>
        </p:nvSpPr>
        <p:spPr>
          <a:xfrm>
            <a:off x="685800" y="1583356"/>
            <a:ext cx="7772400" cy="21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roxima Nova"/>
              <a:buNone/>
              <a:defRPr b="0" sz="6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50" y="4673650"/>
            <a:ext cx="1559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b="1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b="1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b="1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b="1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b="1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b="1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b="1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b="1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• </a:t>
            </a:r>
            <a:r>
              <a:rPr lang="en">
                <a:solidFill>
                  <a:srgbClr val="FFFFFF"/>
                </a:solidFill>
              </a:rPr>
              <a:t>co</a:t>
            </a:r>
            <a:r>
              <a:rPr lang="en"/>
              <a:t>opcareers.org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55" name="Google Shape;5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01052" y="4694021"/>
            <a:ext cx="675724" cy="3130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Google Shape;56;p9"/>
          <p:cNvCxnSpPr/>
          <p:nvPr/>
        </p:nvCxnSpPr>
        <p:spPr>
          <a:xfrm>
            <a:off x="0" y="5107925"/>
            <a:ext cx="9144000" cy="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50" y="4673650"/>
            <a:ext cx="1559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• </a:t>
            </a:r>
            <a:r>
              <a:rPr lang="en">
                <a:solidFill>
                  <a:srgbClr val="3366FF"/>
                </a:solidFill>
              </a:rPr>
              <a:t>co</a:t>
            </a:r>
            <a:r>
              <a:rPr lang="en"/>
              <a:t>opcareers.org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62" name="Google Shape;6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01052" y="4694021"/>
            <a:ext cx="675724" cy="3130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50" y="4673650"/>
            <a:ext cx="1559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• </a:t>
            </a:r>
            <a:r>
              <a:rPr lang="en">
                <a:solidFill>
                  <a:srgbClr val="3366FF"/>
                </a:solidFill>
              </a:rPr>
              <a:t>co</a:t>
            </a:r>
            <a:r>
              <a:rPr lang="en"/>
              <a:t>opcareers.org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roxima Nova"/>
              <a:buNone/>
              <a:defRPr b="1" sz="3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Char char="●"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810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xima Nova"/>
              <a:buChar char="○"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■"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○"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50" y="4673650"/>
            <a:ext cx="1559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b="1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• </a:t>
            </a:r>
            <a:r>
              <a:rPr lang="en">
                <a:solidFill>
                  <a:srgbClr val="3366FF"/>
                </a:solidFill>
              </a:rPr>
              <a:t>co</a:t>
            </a:r>
            <a:r>
              <a:rPr lang="en"/>
              <a:t>opcareers.org</a:t>
            </a:r>
            <a:endParaRPr/>
          </a:p>
        </p:txBody>
      </p:sp>
      <p:cxnSp>
        <p:nvCxnSpPr>
          <p:cNvPr id="9" name="Google Shape;9;p1"/>
          <p:cNvCxnSpPr/>
          <p:nvPr/>
        </p:nvCxnSpPr>
        <p:spPr>
          <a:xfrm>
            <a:off x="0" y="5107925"/>
            <a:ext cx="9144000" cy="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2.xml"/><Relationship Id="rId4" Type="http://schemas.openxmlformats.org/officeDocument/2006/relationships/image" Target="../media/image4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comments" Target="../comments/comment3.xml"/><Relationship Id="rId4" Type="http://schemas.openxmlformats.org/officeDocument/2006/relationships/image" Target="../media/image11.png"/><Relationship Id="rId5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4.xml"/><Relationship Id="rId4" Type="http://schemas.openxmlformats.org/officeDocument/2006/relationships/image" Target="../media/image17.png"/><Relationship Id="rId5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comments" Target="../comments/comment5.xml"/><Relationship Id="rId4" Type="http://schemas.openxmlformats.org/officeDocument/2006/relationships/image" Target="../media/image12.png"/><Relationship Id="rId5" Type="http://schemas.openxmlformats.org/officeDocument/2006/relationships/image" Target="../media/image18.png"/><Relationship Id="rId6" Type="http://schemas.openxmlformats.org/officeDocument/2006/relationships/image" Target="../media/image28.png"/><Relationship Id="rId7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comments" Target="../comments/comment6.xml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comments" Target="../comments/comment7.xml"/><Relationship Id="rId4" Type="http://schemas.openxmlformats.org/officeDocument/2006/relationships/image" Target="../media/image29.png"/><Relationship Id="rId5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comments" Target="../comments/comment8.xml"/><Relationship Id="rId4" Type="http://schemas.openxmlformats.org/officeDocument/2006/relationships/image" Target="../media/image35.png"/><Relationship Id="rId5" Type="http://schemas.openxmlformats.org/officeDocument/2006/relationships/image" Target="../media/image44.png"/><Relationship Id="rId6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39.png"/><Relationship Id="rId5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comments" Target="../comments/comment9.xml"/><Relationship Id="rId4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Relationship Id="rId4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comments" Target="../comments/comment10.xml"/><Relationship Id="rId4" Type="http://schemas.openxmlformats.org/officeDocument/2006/relationships/image" Target="../media/image20.png"/><Relationship Id="rId5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Relationship Id="rId4" Type="http://schemas.openxmlformats.org/officeDocument/2006/relationships/image" Target="../media/image4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comments" Target="../comments/comment11.xml"/><Relationship Id="rId4" Type="http://schemas.openxmlformats.org/officeDocument/2006/relationships/image" Target="../media/image20.png"/><Relationship Id="rId5" Type="http://schemas.openxmlformats.org/officeDocument/2006/relationships/image" Target="../media/image5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comments" Target="../comments/comment12.xml"/><Relationship Id="rId4" Type="http://schemas.openxmlformats.org/officeDocument/2006/relationships/image" Target="../media/image49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comments" Target="../comments/comment13.xml"/><Relationship Id="rId4" Type="http://schemas.openxmlformats.org/officeDocument/2006/relationships/image" Target="../media/image42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8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15.png"/><Relationship Id="rId5" Type="http://schemas.openxmlformats.org/officeDocument/2006/relationships/image" Target="../media/image21.jpg"/><Relationship Id="rId6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1.xml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ctrTitle"/>
          </p:nvPr>
        </p:nvSpPr>
        <p:spPr>
          <a:xfrm>
            <a:off x="6290550" y="1760825"/>
            <a:ext cx="2914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Verdana"/>
                <a:ea typeface="Verdana"/>
                <a:cs typeface="Verdana"/>
                <a:sym typeface="Verdana"/>
              </a:rPr>
              <a:t>Investigating the Impact of Music on Mental Health: An Exploratory Analysis</a:t>
            </a:r>
            <a:endParaRPr sz="25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8" name="Google Shape;88;p15"/>
          <p:cNvSpPr txBox="1"/>
          <p:nvPr>
            <p:ph idx="1" type="subTitle"/>
          </p:nvPr>
        </p:nvSpPr>
        <p:spPr>
          <a:xfrm>
            <a:off x="6473400" y="3533125"/>
            <a:ext cx="2670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By: C292 Pod C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850" y="3257250"/>
            <a:ext cx="3356400" cy="155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idx="1" type="body"/>
          </p:nvPr>
        </p:nvSpPr>
        <p:spPr>
          <a:xfrm>
            <a:off x="736075" y="4041475"/>
            <a:ext cx="58089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/>
              <a:t>M</a:t>
            </a:r>
            <a:r>
              <a:rPr b="1" lang="en" sz="1600"/>
              <a:t>ost responders said yes</a:t>
            </a:r>
            <a:endParaRPr/>
          </a:p>
        </p:txBody>
      </p:sp>
      <p:sp>
        <p:nvSpPr>
          <p:cNvPr id="160" name="Google Shape;160;p24"/>
          <p:cNvSpPr txBox="1"/>
          <p:nvPr>
            <p:ph type="title"/>
          </p:nvPr>
        </p:nvSpPr>
        <p:spPr>
          <a:xfrm>
            <a:off x="195600" y="0"/>
            <a:ext cx="4256100" cy="51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Responders were asked if do they…</a:t>
            </a:r>
            <a:endParaRPr sz="1700"/>
          </a:p>
        </p:txBody>
      </p:sp>
      <p:sp>
        <p:nvSpPr>
          <p:cNvPr id="161" name="Google Shape;161;p24"/>
          <p:cNvSpPr txBox="1"/>
          <p:nvPr/>
        </p:nvSpPr>
        <p:spPr>
          <a:xfrm>
            <a:off x="250975" y="627300"/>
            <a:ext cx="293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Listen to music while working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2" name="Google Shape;162;p24"/>
          <p:cNvSpPr txBox="1"/>
          <p:nvPr/>
        </p:nvSpPr>
        <p:spPr>
          <a:xfrm>
            <a:off x="5957625" y="627300"/>
            <a:ext cx="313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Listen to songs in foreign languages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3" name="Google Shape;163;p24"/>
          <p:cNvSpPr txBox="1"/>
          <p:nvPr/>
        </p:nvSpPr>
        <p:spPr>
          <a:xfrm>
            <a:off x="3062313" y="627300"/>
            <a:ext cx="26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Explore new artists/genres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4" name="Google Shape;164;p24"/>
          <p:cNvPicPr preferRelativeResize="0"/>
          <p:nvPr/>
        </p:nvPicPr>
        <p:blipFill rotWithShape="1">
          <a:blip r:embed="rId4">
            <a:alphaModFix/>
          </a:blip>
          <a:srcRect b="63990" l="18158" r="48399" t="963"/>
          <a:stretch/>
        </p:blipFill>
        <p:spPr>
          <a:xfrm>
            <a:off x="348247" y="1135200"/>
            <a:ext cx="2258854" cy="200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 rotWithShape="1">
          <a:blip r:embed="rId4">
            <a:alphaModFix/>
          </a:blip>
          <a:srcRect b="26659" l="66034" r="1623" t="37637"/>
          <a:stretch/>
        </p:blipFill>
        <p:spPr>
          <a:xfrm>
            <a:off x="3226350" y="1135200"/>
            <a:ext cx="2160699" cy="200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 rotWithShape="1">
          <a:blip r:embed="rId4">
            <a:alphaModFix/>
          </a:blip>
          <a:srcRect b="28479" l="31486" r="34754" t="37404"/>
          <a:stretch/>
        </p:blipFill>
        <p:spPr>
          <a:xfrm>
            <a:off x="6006300" y="1027500"/>
            <a:ext cx="2320876" cy="200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>
            <p:ph idx="4294967295" type="body"/>
          </p:nvPr>
        </p:nvSpPr>
        <p:spPr>
          <a:xfrm>
            <a:off x="-1275750" y="3311075"/>
            <a:ext cx="8655600" cy="16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172" name="Google Shape;172;p25"/>
          <p:cNvSpPr txBox="1"/>
          <p:nvPr>
            <p:ph idx="4294967295" type="body"/>
          </p:nvPr>
        </p:nvSpPr>
        <p:spPr>
          <a:xfrm>
            <a:off x="415075" y="4215175"/>
            <a:ext cx="39945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/>
              <a:t>Does not apply to most responders</a:t>
            </a:r>
            <a:endParaRPr/>
          </a:p>
        </p:txBody>
      </p:sp>
      <p:sp>
        <p:nvSpPr>
          <p:cNvPr id="173" name="Google Shape;173;p25"/>
          <p:cNvSpPr txBox="1"/>
          <p:nvPr>
            <p:ph type="title"/>
          </p:nvPr>
        </p:nvSpPr>
        <p:spPr>
          <a:xfrm>
            <a:off x="86775" y="234475"/>
            <a:ext cx="6130800" cy="5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Responders were asked if they consider themselves…</a:t>
            </a:r>
            <a:endParaRPr sz="1700"/>
          </a:p>
        </p:txBody>
      </p:sp>
      <p:sp>
        <p:nvSpPr>
          <p:cNvPr id="174" name="Google Shape;174;p25"/>
          <p:cNvSpPr txBox="1"/>
          <p:nvPr/>
        </p:nvSpPr>
        <p:spPr>
          <a:xfrm>
            <a:off x="1528850" y="853237"/>
            <a:ext cx="243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A Composer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5" name="Google Shape;175;p25"/>
          <p:cNvPicPr preferRelativeResize="0"/>
          <p:nvPr/>
        </p:nvPicPr>
        <p:blipFill rotWithShape="1">
          <a:blip r:embed="rId3">
            <a:alphaModFix/>
          </a:blip>
          <a:srcRect b="28014" l="909" r="68968" t="36940"/>
          <a:stretch/>
        </p:blipFill>
        <p:spPr>
          <a:xfrm>
            <a:off x="1567647" y="1702178"/>
            <a:ext cx="2357132" cy="2322647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 txBox="1"/>
          <p:nvPr/>
        </p:nvSpPr>
        <p:spPr>
          <a:xfrm>
            <a:off x="4327255" y="818875"/>
            <a:ext cx="268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 An Instrumentalist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7" name="Google Shape;177;p25"/>
          <p:cNvPicPr preferRelativeResize="0"/>
          <p:nvPr/>
        </p:nvPicPr>
        <p:blipFill rotWithShape="1">
          <a:blip r:embed="rId3">
            <a:alphaModFix/>
          </a:blip>
          <a:srcRect b="63983" l="52588" r="14252" t="970"/>
          <a:stretch/>
        </p:blipFill>
        <p:spPr>
          <a:xfrm>
            <a:off x="4327449" y="1702183"/>
            <a:ext cx="2680500" cy="2322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300" y="844528"/>
            <a:ext cx="5720185" cy="3775322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6"/>
          <p:cNvSpPr txBox="1"/>
          <p:nvPr>
            <p:ph type="title"/>
          </p:nvPr>
        </p:nvSpPr>
        <p:spPr>
          <a:xfrm>
            <a:off x="195750" y="163850"/>
            <a:ext cx="8752500" cy="51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Responders were asked what is their favorite genre</a:t>
            </a:r>
            <a:endParaRPr sz="1700"/>
          </a:p>
        </p:txBody>
      </p:sp>
      <p:sp>
        <p:nvSpPr>
          <p:cNvPr id="184" name="Google Shape;184;p2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/>
              <a:t>Most responders listen to Rock, Pop and Metal</a:t>
            </a:r>
            <a:endParaRPr b="1"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575" y="1045075"/>
            <a:ext cx="6138150" cy="343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7"/>
          <p:cNvSpPr txBox="1"/>
          <p:nvPr>
            <p:ph type="title"/>
          </p:nvPr>
        </p:nvSpPr>
        <p:spPr>
          <a:xfrm>
            <a:off x="91600" y="117550"/>
            <a:ext cx="8752500" cy="10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Responders were asked to </a:t>
            </a:r>
            <a:r>
              <a:rPr lang="en" sz="1600"/>
              <a:t>rank themselves on how frequently they feel Anxiety, Depression, Insomnia, and OCD, on a scale of 0 to 10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0" i="1" lang="en" sz="1300"/>
              <a:t>0 = I do not experience this and 10 = I experience this regularly, constantly/or to an extreme.</a:t>
            </a:r>
            <a:endParaRPr b="0" i="1" sz="1300"/>
          </a:p>
        </p:txBody>
      </p:sp>
      <p:sp>
        <p:nvSpPr>
          <p:cNvPr id="191" name="Google Shape;191;p27"/>
          <p:cNvSpPr txBox="1"/>
          <p:nvPr>
            <p:ph idx="4294967295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/>
              <a:t>Most responders feel no Insomnia and OCD, but most feel Anxiety and Depression</a:t>
            </a:r>
            <a:endParaRPr b="1"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>
            <p:ph type="title"/>
          </p:nvPr>
        </p:nvSpPr>
        <p:spPr>
          <a:xfrm>
            <a:off x="91600" y="117550"/>
            <a:ext cx="8752500" cy="10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Responders were asked on how frequently they listen to each of the music genres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0" i="1" lang="en" sz="1300"/>
              <a:t>Frequency ranges from Never, Rarely, Sometimes, to Very Frequently</a:t>
            </a:r>
            <a:endParaRPr b="0" i="1" sz="1300"/>
          </a:p>
        </p:txBody>
      </p:sp>
      <p:pic>
        <p:nvPicPr>
          <p:cNvPr id="197" name="Google Shape;19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200" y="1001200"/>
            <a:ext cx="4010225" cy="39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8"/>
          <p:cNvPicPr preferRelativeResize="0"/>
          <p:nvPr/>
        </p:nvPicPr>
        <p:blipFill rotWithShape="1">
          <a:blip r:embed="rId5">
            <a:alphaModFix/>
          </a:blip>
          <a:srcRect b="6358" l="0" r="3232" t="5698"/>
          <a:stretch/>
        </p:blipFill>
        <p:spPr>
          <a:xfrm>
            <a:off x="91600" y="4341025"/>
            <a:ext cx="1284650" cy="64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8"/>
          <p:cNvSpPr txBox="1"/>
          <p:nvPr>
            <p:ph idx="4294967295" type="body"/>
          </p:nvPr>
        </p:nvSpPr>
        <p:spPr>
          <a:xfrm>
            <a:off x="4527425" y="1195750"/>
            <a:ext cx="4689600" cy="34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Gospel music is not very common to the responders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Most responders rarely listen to Jazz, EDM, and Country music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There’s almost the same amount of responders that said “Never and “Very Frequently” when asked if they listen to Rap music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Most of the responders listen to Folk music very frequently</a:t>
            </a:r>
            <a:endParaRPr b="1"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8325" y="899775"/>
            <a:ext cx="6307326" cy="360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9"/>
          <p:cNvSpPr txBox="1"/>
          <p:nvPr>
            <p:ph type="title"/>
          </p:nvPr>
        </p:nvSpPr>
        <p:spPr>
          <a:xfrm>
            <a:off x="91613" y="0"/>
            <a:ext cx="8752500" cy="10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Responders were asked on how does listening to music impact their mental health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0" i="1" lang="en" sz="1300"/>
              <a:t>Choices are either Unknown, Worsen, No Effect, or Improve</a:t>
            </a:r>
            <a:endParaRPr b="0" i="1" sz="1300"/>
          </a:p>
        </p:txBody>
      </p:sp>
      <p:sp>
        <p:nvSpPr>
          <p:cNvPr id="206" name="Google Shape;206;p29"/>
          <p:cNvSpPr txBox="1"/>
          <p:nvPr>
            <p:ph idx="4294967295" type="body"/>
          </p:nvPr>
        </p:nvSpPr>
        <p:spPr>
          <a:xfrm>
            <a:off x="457200" y="4442784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/>
              <a:t>Most responders claim that listening to music has improved their mental health</a:t>
            </a:r>
            <a:endParaRPr b="1"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>
            <p:ph type="ctrTitle"/>
          </p:nvPr>
        </p:nvSpPr>
        <p:spPr>
          <a:xfrm>
            <a:off x="685800" y="1583356"/>
            <a:ext cx="7772400" cy="21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and Analysis of Data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/>
          <p:nvPr>
            <p:ph type="title"/>
          </p:nvPr>
        </p:nvSpPr>
        <p:spPr>
          <a:xfrm>
            <a:off x="121850" y="3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Comparison of Age with Hours Listened to Music and with Streaming Devices</a:t>
            </a:r>
            <a:endParaRPr sz="2300"/>
          </a:p>
        </p:txBody>
      </p:sp>
      <p:pic>
        <p:nvPicPr>
          <p:cNvPr id="217" name="Google Shape;21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00" y="967850"/>
            <a:ext cx="3207225" cy="27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8500" y="632275"/>
            <a:ext cx="5742551" cy="3280958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1"/>
          <p:cNvSpPr txBox="1"/>
          <p:nvPr>
            <p:ph idx="4294967295" type="body"/>
          </p:nvPr>
        </p:nvSpPr>
        <p:spPr>
          <a:xfrm>
            <a:off x="121850" y="3913225"/>
            <a:ext cx="8144400" cy="13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R</a:t>
            </a:r>
            <a:r>
              <a:rPr b="1" lang="en" sz="1600"/>
              <a:t>esponders that are aged 80-90 listen to music the longest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Average age of users that use Pandora to listen to music is higher (50) than those of YouTube, Apple Music, and Spotify (23-31)</a:t>
            </a:r>
            <a:endParaRPr b="1"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/>
          <p:nvPr>
            <p:ph type="title"/>
          </p:nvPr>
        </p:nvSpPr>
        <p:spPr>
          <a:xfrm>
            <a:off x="6480300" y="267500"/>
            <a:ext cx="2663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Comparison of Age with various Mental Health Conditions</a:t>
            </a:r>
            <a:endParaRPr sz="2100"/>
          </a:p>
        </p:txBody>
      </p:sp>
      <p:pic>
        <p:nvPicPr>
          <p:cNvPr id="225" name="Google Shape;22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04050"/>
            <a:ext cx="2969403" cy="250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4203" y="2504050"/>
            <a:ext cx="2969403" cy="250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0"/>
            <a:ext cx="2969400" cy="250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74200" y="0"/>
            <a:ext cx="2969400" cy="250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2"/>
          <p:cNvSpPr txBox="1"/>
          <p:nvPr>
            <p:ph idx="1" type="body"/>
          </p:nvPr>
        </p:nvSpPr>
        <p:spPr>
          <a:xfrm>
            <a:off x="6480300" y="1189475"/>
            <a:ext cx="2663700" cy="32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Most responders ages 10-50 have anxiety and depression</a:t>
            </a:r>
            <a:endParaRPr b="1"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No correlation between age groups and insomnia</a:t>
            </a:r>
            <a:endParaRPr b="1"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Most responders ages 10-30 have OCD</a:t>
            </a:r>
            <a:endParaRPr b="1"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>
            <p:ph type="title"/>
          </p:nvPr>
        </p:nvSpPr>
        <p:spPr>
          <a:xfrm>
            <a:off x="201850" y="170226"/>
            <a:ext cx="8229600" cy="72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Comparison of Impact with Age Groups</a:t>
            </a:r>
            <a:endParaRPr sz="3100"/>
          </a:p>
        </p:txBody>
      </p:sp>
      <p:pic>
        <p:nvPicPr>
          <p:cNvPr id="235" name="Google Shape;23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966104"/>
            <a:ext cx="4475059" cy="38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3"/>
          <p:cNvSpPr txBox="1"/>
          <p:nvPr>
            <p:ph idx="4294967295" type="body"/>
          </p:nvPr>
        </p:nvSpPr>
        <p:spPr>
          <a:xfrm>
            <a:off x="5312975" y="1215950"/>
            <a:ext cx="3616200" cy="30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Listening to music has a positive impact on most 10-20 year old responders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Listening to music has no effect on most 20-30 year old responders</a:t>
            </a:r>
            <a:endParaRPr b="1"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95" name="Google Shape;95;p16"/>
          <p:cNvSpPr txBox="1"/>
          <p:nvPr>
            <p:ph idx="1" type="subTitle"/>
          </p:nvPr>
        </p:nvSpPr>
        <p:spPr>
          <a:xfrm>
            <a:off x="567900" y="1188700"/>
            <a:ext cx="71130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6" name="Google Shape;96;p16"/>
          <p:cNvSpPr txBox="1"/>
          <p:nvPr>
            <p:ph idx="2" type="subTitle"/>
          </p:nvPr>
        </p:nvSpPr>
        <p:spPr>
          <a:xfrm>
            <a:off x="567900" y="1895510"/>
            <a:ext cx="71130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Overview of the Data</a:t>
            </a:r>
            <a:endParaRPr/>
          </a:p>
        </p:txBody>
      </p:sp>
      <p:sp>
        <p:nvSpPr>
          <p:cNvPr id="97" name="Google Shape;97;p16"/>
          <p:cNvSpPr txBox="1"/>
          <p:nvPr>
            <p:ph idx="3" type="subTitle"/>
          </p:nvPr>
        </p:nvSpPr>
        <p:spPr>
          <a:xfrm>
            <a:off x="567900" y="2607171"/>
            <a:ext cx="71130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Comparison and Analysis of Data</a:t>
            </a:r>
            <a:endParaRPr/>
          </a:p>
        </p:txBody>
      </p:sp>
      <p:sp>
        <p:nvSpPr>
          <p:cNvPr id="98" name="Google Shape;98;p16"/>
          <p:cNvSpPr txBox="1"/>
          <p:nvPr>
            <p:ph idx="4" type="subTitle"/>
          </p:nvPr>
        </p:nvSpPr>
        <p:spPr>
          <a:xfrm>
            <a:off x="567900" y="3318831"/>
            <a:ext cx="71130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Conclusion and Recommendations</a:t>
            </a:r>
            <a:endParaRPr/>
          </a:p>
        </p:txBody>
      </p:sp>
      <p:sp>
        <p:nvSpPr>
          <p:cNvPr id="99" name="Google Shape;99;p16"/>
          <p:cNvSpPr txBox="1"/>
          <p:nvPr>
            <p:ph idx="5" type="subTitle"/>
          </p:nvPr>
        </p:nvSpPr>
        <p:spPr>
          <a:xfrm>
            <a:off x="567900" y="4030501"/>
            <a:ext cx="71130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/>
          <p:nvPr/>
        </p:nvSpPr>
        <p:spPr>
          <a:xfrm>
            <a:off x="1086250" y="1734775"/>
            <a:ext cx="23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2" name="Google Shape;24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1200" y="1382225"/>
            <a:ext cx="3477073" cy="237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275" y="1382225"/>
            <a:ext cx="2815850" cy="2379054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4"/>
          <p:cNvSpPr txBox="1"/>
          <p:nvPr>
            <p:ph type="title"/>
          </p:nvPr>
        </p:nvSpPr>
        <p:spPr>
          <a:xfrm>
            <a:off x="201850" y="474226"/>
            <a:ext cx="8229600" cy="72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Comparison of Hours Listened to Music with Composers and Instrumentalists</a:t>
            </a:r>
            <a:endParaRPr sz="3100"/>
          </a:p>
        </p:txBody>
      </p:sp>
      <p:sp>
        <p:nvSpPr>
          <p:cNvPr id="245" name="Google Shape;245;p34"/>
          <p:cNvSpPr txBox="1"/>
          <p:nvPr>
            <p:ph idx="4294967295" type="body"/>
          </p:nvPr>
        </p:nvSpPr>
        <p:spPr>
          <a:xfrm>
            <a:off x="121850" y="4045075"/>
            <a:ext cx="8144400" cy="12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Non-instrumentalists listen to music slightly a bit longer than instrumentalists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Composers listen to music longer than non-composers</a:t>
            </a:r>
            <a:endParaRPr b="1"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375" y="1352600"/>
            <a:ext cx="2641925" cy="2311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225" y="1352600"/>
            <a:ext cx="2641925" cy="231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5"/>
          <p:cNvSpPr txBox="1"/>
          <p:nvPr>
            <p:ph type="title"/>
          </p:nvPr>
        </p:nvSpPr>
        <p:spPr>
          <a:xfrm>
            <a:off x="201850" y="474226"/>
            <a:ext cx="8229600" cy="72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Comparison of Mental Health Conditions with Composers and Instrumentalists</a:t>
            </a:r>
            <a:endParaRPr sz="2900"/>
          </a:p>
        </p:txBody>
      </p:sp>
      <p:sp>
        <p:nvSpPr>
          <p:cNvPr id="253" name="Google Shape;253;p35"/>
          <p:cNvSpPr txBox="1"/>
          <p:nvPr>
            <p:ph idx="4294967295" type="body"/>
          </p:nvPr>
        </p:nvSpPr>
        <p:spPr>
          <a:xfrm>
            <a:off x="121850" y="4045075"/>
            <a:ext cx="8144400" cy="12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/>
              <a:t>The responders that claimed to be composers and instrumentalists have a slightly higher anxiety, depression, insomnia, and OCD than those who aren’t</a:t>
            </a:r>
            <a:endParaRPr b="1"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38" y="1367825"/>
            <a:ext cx="2173950" cy="19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5725" y="1367825"/>
            <a:ext cx="2328112" cy="203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6"/>
          <p:cNvPicPr preferRelativeResize="0"/>
          <p:nvPr/>
        </p:nvPicPr>
        <p:blipFill rotWithShape="1">
          <a:blip r:embed="rId5">
            <a:alphaModFix/>
          </a:blip>
          <a:srcRect b="6699" l="0" r="0" t="0"/>
          <a:stretch/>
        </p:blipFill>
        <p:spPr>
          <a:xfrm>
            <a:off x="6043775" y="1367825"/>
            <a:ext cx="2818141" cy="20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6"/>
          <p:cNvSpPr txBox="1"/>
          <p:nvPr>
            <p:ph type="title"/>
          </p:nvPr>
        </p:nvSpPr>
        <p:spPr>
          <a:xfrm>
            <a:off x="201850" y="474226"/>
            <a:ext cx="8229600" cy="72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Comparison of Hours Listened to Music with…</a:t>
            </a:r>
            <a:endParaRPr sz="3100"/>
          </a:p>
        </p:txBody>
      </p:sp>
      <p:sp>
        <p:nvSpPr>
          <p:cNvPr id="262" name="Google Shape;262;p36"/>
          <p:cNvSpPr txBox="1"/>
          <p:nvPr>
            <p:ph idx="4294967295" type="body"/>
          </p:nvPr>
        </p:nvSpPr>
        <p:spPr>
          <a:xfrm>
            <a:off x="121850" y="4045075"/>
            <a:ext cx="8144400" cy="9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/>
              <a:t>Responders said yes to each of the categories/questions listen to music for 3.7-3.9 hours</a:t>
            </a:r>
            <a:endParaRPr b="1"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2913" y="1671286"/>
            <a:ext cx="2880117" cy="25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825" y="1671263"/>
            <a:ext cx="2771776" cy="2425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4350" y="1634663"/>
            <a:ext cx="2771774" cy="259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7"/>
          <p:cNvSpPr txBox="1"/>
          <p:nvPr>
            <p:ph type="title"/>
          </p:nvPr>
        </p:nvSpPr>
        <p:spPr>
          <a:xfrm>
            <a:off x="185425" y="352526"/>
            <a:ext cx="8229600" cy="72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Comparison of Mental Health Conditions with responders who…</a:t>
            </a:r>
            <a:endParaRPr sz="2900"/>
          </a:p>
        </p:txBody>
      </p:sp>
      <p:sp>
        <p:nvSpPr>
          <p:cNvPr id="271" name="Google Shape;271;p37"/>
          <p:cNvSpPr txBox="1"/>
          <p:nvPr/>
        </p:nvSpPr>
        <p:spPr>
          <a:xfrm>
            <a:off x="149825" y="1075525"/>
            <a:ext cx="293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Listen to music while working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2" name="Google Shape;272;p37"/>
          <p:cNvSpPr txBox="1"/>
          <p:nvPr/>
        </p:nvSpPr>
        <p:spPr>
          <a:xfrm>
            <a:off x="2894125" y="1155000"/>
            <a:ext cx="313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Listen to songs in foreign languages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3" name="Google Shape;273;p37"/>
          <p:cNvSpPr txBox="1"/>
          <p:nvPr/>
        </p:nvSpPr>
        <p:spPr>
          <a:xfrm>
            <a:off x="6051176" y="1155000"/>
            <a:ext cx="26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Explore new artists/genres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4" name="Google Shape;274;p37"/>
          <p:cNvSpPr txBox="1"/>
          <p:nvPr>
            <p:ph idx="4294967295" type="body"/>
          </p:nvPr>
        </p:nvSpPr>
        <p:spPr>
          <a:xfrm>
            <a:off x="121850" y="4227950"/>
            <a:ext cx="8144400" cy="10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/>
              <a:t>The responders that said yes to each have a slightly higher anxiety, depression, insomnia, and OCD than those who answered no</a:t>
            </a:r>
            <a:endParaRPr b="1"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62" y="1386175"/>
            <a:ext cx="4335445" cy="258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7088" y="1386175"/>
            <a:ext cx="4448050" cy="25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8"/>
          <p:cNvSpPr txBox="1"/>
          <p:nvPr>
            <p:ph type="title"/>
          </p:nvPr>
        </p:nvSpPr>
        <p:spPr>
          <a:xfrm>
            <a:off x="201850" y="474226"/>
            <a:ext cx="8229600" cy="72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Comparison of Impact with Composers and Instrumentalists</a:t>
            </a:r>
            <a:endParaRPr sz="3100"/>
          </a:p>
        </p:txBody>
      </p:sp>
      <p:sp>
        <p:nvSpPr>
          <p:cNvPr id="282" name="Google Shape;282;p38"/>
          <p:cNvSpPr txBox="1"/>
          <p:nvPr>
            <p:ph idx="4294967295" type="body"/>
          </p:nvPr>
        </p:nvSpPr>
        <p:spPr>
          <a:xfrm>
            <a:off x="128850" y="4215325"/>
            <a:ext cx="81444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/>
              <a:t>Listening to music as a composer or instrumentalist has </a:t>
            </a:r>
            <a:r>
              <a:rPr b="1" lang="en" sz="1600"/>
              <a:t>no </a:t>
            </a:r>
            <a:r>
              <a:rPr b="1" lang="en" sz="1600"/>
              <a:t>impact in improving mental health</a:t>
            </a:r>
            <a:endParaRPr b="1" sz="1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25" y="1073752"/>
            <a:ext cx="3847225" cy="1888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6734" y="1073752"/>
            <a:ext cx="3720390" cy="1888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980" y="3238798"/>
            <a:ext cx="3927750" cy="1637176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9"/>
          <p:cNvSpPr txBox="1"/>
          <p:nvPr/>
        </p:nvSpPr>
        <p:spPr>
          <a:xfrm>
            <a:off x="216964" y="2894593"/>
            <a:ext cx="288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Listening to music while working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1" name="Google Shape;291;p39"/>
          <p:cNvSpPr txBox="1"/>
          <p:nvPr/>
        </p:nvSpPr>
        <p:spPr>
          <a:xfrm>
            <a:off x="4686735" y="741725"/>
            <a:ext cx="372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Listening to songs in foreign languages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2" name="Google Shape;292;p39"/>
          <p:cNvSpPr txBox="1"/>
          <p:nvPr/>
        </p:nvSpPr>
        <p:spPr>
          <a:xfrm>
            <a:off x="216978" y="741725"/>
            <a:ext cx="324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Exploring new artists/genres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3" name="Google Shape;293;p39"/>
          <p:cNvSpPr txBox="1"/>
          <p:nvPr>
            <p:ph type="title"/>
          </p:nvPr>
        </p:nvSpPr>
        <p:spPr>
          <a:xfrm>
            <a:off x="177525" y="72976"/>
            <a:ext cx="8229600" cy="72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Comparison of Impact with…</a:t>
            </a:r>
            <a:endParaRPr sz="2800"/>
          </a:p>
        </p:txBody>
      </p:sp>
      <p:sp>
        <p:nvSpPr>
          <p:cNvPr id="294" name="Google Shape;294;p39"/>
          <p:cNvSpPr txBox="1"/>
          <p:nvPr>
            <p:ph idx="4294967295" type="body"/>
          </p:nvPr>
        </p:nvSpPr>
        <p:spPr>
          <a:xfrm>
            <a:off x="4743325" y="3294800"/>
            <a:ext cx="3927600" cy="16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/>
              <a:t>Each of these has mostly helped improve mental health conditions </a:t>
            </a:r>
            <a:endParaRPr b="1" sz="1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0"/>
          <p:cNvSpPr txBox="1"/>
          <p:nvPr>
            <p:ph type="title"/>
          </p:nvPr>
        </p:nvSpPr>
        <p:spPr>
          <a:xfrm>
            <a:off x="201825" y="336401"/>
            <a:ext cx="8229600" cy="58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Comparison of Hours of Listening </a:t>
            </a:r>
            <a:r>
              <a:rPr lang="en" sz="2300"/>
              <a:t>to Music and its Impact on Mental Health</a:t>
            </a:r>
            <a:endParaRPr sz="2300"/>
          </a:p>
        </p:txBody>
      </p:sp>
      <p:pic>
        <p:nvPicPr>
          <p:cNvPr id="300" name="Google Shape;30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600" y="974288"/>
            <a:ext cx="6429974" cy="328154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0"/>
          <p:cNvSpPr txBox="1"/>
          <p:nvPr>
            <p:ph idx="4294967295" type="body"/>
          </p:nvPr>
        </p:nvSpPr>
        <p:spPr>
          <a:xfrm>
            <a:off x="121850" y="4434200"/>
            <a:ext cx="81444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/>
              <a:t>Listening to music for more hours has improved the mental health of responders</a:t>
            </a:r>
            <a:endParaRPr b="1" sz="1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1"/>
          <p:cNvSpPr txBox="1"/>
          <p:nvPr>
            <p:ph type="title"/>
          </p:nvPr>
        </p:nvSpPr>
        <p:spPr>
          <a:xfrm>
            <a:off x="152400" y="0"/>
            <a:ext cx="8789100" cy="62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Comparison of Mental Health Conditions and Hours of Listening to Music </a:t>
            </a:r>
            <a:endParaRPr sz="2000"/>
          </a:p>
        </p:txBody>
      </p:sp>
      <p:pic>
        <p:nvPicPr>
          <p:cNvPr id="307" name="Google Shape;30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76050"/>
            <a:ext cx="6590301" cy="3688638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1"/>
          <p:cNvSpPr txBox="1"/>
          <p:nvPr>
            <p:ph idx="4294967295" type="body"/>
          </p:nvPr>
        </p:nvSpPr>
        <p:spPr>
          <a:xfrm>
            <a:off x="152400" y="4291750"/>
            <a:ext cx="8144400" cy="7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/>
              <a:t>No correlation exists between the increasing levels of the </a:t>
            </a:r>
            <a:r>
              <a:rPr b="1" lang="en" sz="1600"/>
              <a:t>mental health conditions of responders and the amount of hours they listen to music </a:t>
            </a:r>
            <a:endParaRPr b="1" sz="1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2"/>
          <p:cNvPicPr preferRelativeResize="0"/>
          <p:nvPr/>
        </p:nvPicPr>
        <p:blipFill rotWithShape="1">
          <a:blip r:embed="rId3">
            <a:alphaModFix/>
          </a:blip>
          <a:srcRect b="6358" l="0" r="3232" t="5698"/>
          <a:stretch/>
        </p:blipFill>
        <p:spPr>
          <a:xfrm>
            <a:off x="5600700" y="764675"/>
            <a:ext cx="1493200" cy="75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30925"/>
            <a:ext cx="5396425" cy="43601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2"/>
          <p:cNvSpPr txBox="1"/>
          <p:nvPr>
            <p:ph type="title"/>
          </p:nvPr>
        </p:nvSpPr>
        <p:spPr>
          <a:xfrm>
            <a:off x="152400" y="0"/>
            <a:ext cx="8789100" cy="62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Comparison of Anxiety Levels and the Genres </a:t>
            </a:r>
            <a:endParaRPr sz="2000"/>
          </a:p>
        </p:txBody>
      </p:sp>
      <p:sp>
        <p:nvSpPr>
          <p:cNvPr id="316" name="Google Shape;316;p42"/>
          <p:cNvSpPr txBox="1"/>
          <p:nvPr>
            <p:ph idx="4294967295" type="body"/>
          </p:nvPr>
        </p:nvSpPr>
        <p:spPr>
          <a:xfrm>
            <a:off x="5269150" y="2249525"/>
            <a:ext cx="3745200" cy="23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/>
              <a:t>Listening to Gospel, Lofi, Folk, Metal, Classical, EDM, Country and Jazz “Very Frequently” has a high correlation to high Anxiety Levels</a:t>
            </a:r>
            <a:r>
              <a:rPr b="1" lang="en" sz="1600"/>
              <a:t> </a:t>
            </a:r>
            <a:endParaRPr b="1" sz="1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3"/>
          <p:cNvPicPr preferRelativeResize="0"/>
          <p:nvPr/>
        </p:nvPicPr>
        <p:blipFill rotWithShape="1">
          <a:blip r:embed="rId4">
            <a:alphaModFix/>
          </a:blip>
          <a:srcRect b="6358" l="0" r="3232" t="5698"/>
          <a:stretch/>
        </p:blipFill>
        <p:spPr>
          <a:xfrm>
            <a:off x="5658250" y="802525"/>
            <a:ext cx="1493200" cy="75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51475"/>
            <a:ext cx="5505851" cy="4339624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3"/>
          <p:cNvSpPr txBox="1"/>
          <p:nvPr>
            <p:ph type="title"/>
          </p:nvPr>
        </p:nvSpPr>
        <p:spPr>
          <a:xfrm>
            <a:off x="152400" y="0"/>
            <a:ext cx="8789100" cy="62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Comparison of Depression Levels and the Genres </a:t>
            </a:r>
            <a:endParaRPr sz="2000"/>
          </a:p>
        </p:txBody>
      </p:sp>
      <p:sp>
        <p:nvSpPr>
          <p:cNvPr id="324" name="Google Shape;324;p43"/>
          <p:cNvSpPr txBox="1"/>
          <p:nvPr>
            <p:ph idx="4294967295" type="body"/>
          </p:nvPr>
        </p:nvSpPr>
        <p:spPr>
          <a:xfrm>
            <a:off x="5269150" y="2249525"/>
            <a:ext cx="3745200" cy="23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/>
              <a:t>Listening to Lofi, Folk, Rap, Pop, Country, Jazz, and Video Game Music “Very Frequently” has a high correlation to high Depression Levels </a:t>
            </a:r>
            <a:endParaRPr b="1"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type="ctrTitle"/>
          </p:nvPr>
        </p:nvSpPr>
        <p:spPr>
          <a:xfrm>
            <a:off x="685800" y="1583356"/>
            <a:ext cx="7772400" cy="21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44"/>
          <p:cNvPicPr preferRelativeResize="0"/>
          <p:nvPr/>
        </p:nvPicPr>
        <p:blipFill rotWithShape="1">
          <a:blip r:embed="rId3">
            <a:alphaModFix/>
          </a:blip>
          <a:srcRect b="6358" l="0" r="3232" t="5698"/>
          <a:stretch/>
        </p:blipFill>
        <p:spPr>
          <a:xfrm>
            <a:off x="5536650" y="741725"/>
            <a:ext cx="1493200" cy="75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85275"/>
            <a:ext cx="5384250" cy="4305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4"/>
          <p:cNvSpPr txBox="1"/>
          <p:nvPr>
            <p:ph type="title"/>
          </p:nvPr>
        </p:nvSpPr>
        <p:spPr>
          <a:xfrm>
            <a:off x="152400" y="0"/>
            <a:ext cx="8789100" cy="62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Comparison of Insomnia Levels and the Genres </a:t>
            </a:r>
            <a:endParaRPr sz="2000"/>
          </a:p>
        </p:txBody>
      </p:sp>
      <p:sp>
        <p:nvSpPr>
          <p:cNvPr id="332" name="Google Shape;332;p44"/>
          <p:cNvSpPr txBox="1"/>
          <p:nvPr>
            <p:ph idx="4294967295" type="body"/>
          </p:nvPr>
        </p:nvSpPr>
        <p:spPr>
          <a:xfrm>
            <a:off x="5269150" y="2249525"/>
            <a:ext cx="3745200" cy="23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/>
              <a:t>Listening to Rap, Hip hop, and Country “Very Frequently” has a high correlation to high Insomnia Levels </a:t>
            </a:r>
            <a:endParaRPr b="1" sz="1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5"/>
          <p:cNvPicPr preferRelativeResize="0"/>
          <p:nvPr/>
        </p:nvPicPr>
        <p:blipFill rotWithShape="1">
          <a:blip r:embed="rId4">
            <a:alphaModFix/>
          </a:blip>
          <a:srcRect b="6358" l="0" r="3232" t="5698"/>
          <a:stretch/>
        </p:blipFill>
        <p:spPr>
          <a:xfrm>
            <a:off x="5317775" y="826825"/>
            <a:ext cx="1493200" cy="75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716575"/>
            <a:ext cx="5165375" cy="42745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5"/>
          <p:cNvSpPr txBox="1"/>
          <p:nvPr>
            <p:ph type="title"/>
          </p:nvPr>
        </p:nvSpPr>
        <p:spPr>
          <a:xfrm>
            <a:off x="152400" y="0"/>
            <a:ext cx="8789100" cy="62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Comparison of OCD Levels and the Genres </a:t>
            </a:r>
            <a:endParaRPr sz="2000"/>
          </a:p>
        </p:txBody>
      </p:sp>
      <p:sp>
        <p:nvSpPr>
          <p:cNvPr id="340" name="Google Shape;340;p45"/>
          <p:cNvSpPr txBox="1"/>
          <p:nvPr>
            <p:ph idx="4294967295" type="body"/>
          </p:nvPr>
        </p:nvSpPr>
        <p:spPr>
          <a:xfrm>
            <a:off x="5269150" y="2249525"/>
            <a:ext cx="3745200" cy="23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/>
              <a:t>Listening to R&amp;B “Rarely” has a high correlation to the high levels of OCD</a:t>
            </a:r>
            <a:endParaRPr b="1" sz="1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6"/>
          <p:cNvSpPr txBox="1"/>
          <p:nvPr>
            <p:ph type="ctrTitle"/>
          </p:nvPr>
        </p:nvSpPr>
        <p:spPr>
          <a:xfrm>
            <a:off x="685800" y="1583356"/>
            <a:ext cx="7772400" cy="21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and Recommendations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7"/>
          <p:cNvSpPr txBox="1"/>
          <p:nvPr>
            <p:ph type="title"/>
          </p:nvPr>
        </p:nvSpPr>
        <p:spPr>
          <a:xfrm>
            <a:off x="214425" y="72203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51" name="Google Shape;351;p47"/>
          <p:cNvSpPr txBox="1"/>
          <p:nvPr>
            <p:ph idx="1" type="body"/>
          </p:nvPr>
        </p:nvSpPr>
        <p:spPr>
          <a:xfrm>
            <a:off x="2776450" y="1055288"/>
            <a:ext cx="6258300" cy="22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Anxiety and depression are the most prevalent mental health conditions after this study.</a:t>
            </a:r>
            <a:endParaRPr sz="1700"/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Survey patterns have indicated that </a:t>
            </a:r>
            <a:r>
              <a:rPr lang="en" sz="1700"/>
              <a:t>anxiety and depression are</a:t>
            </a:r>
            <a:r>
              <a:rPr lang="en" sz="1700"/>
              <a:t> commonly seen in 10-50 year old individuals</a:t>
            </a:r>
            <a:br>
              <a:rPr lang="en" sz="1700"/>
            </a:br>
            <a:r>
              <a:rPr lang="en" sz="1700"/>
              <a:t> </a:t>
            </a:r>
            <a:endParaRPr sz="1700"/>
          </a:p>
        </p:txBody>
      </p:sp>
      <p:pic>
        <p:nvPicPr>
          <p:cNvPr id="352" name="Google Shape;35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425" y="1121077"/>
            <a:ext cx="2562025" cy="2136723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7"/>
          <p:cNvSpPr txBox="1"/>
          <p:nvPr/>
        </p:nvSpPr>
        <p:spPr>
          <a:xfrm>
            <a:off x="660650" y="3449275"/>
            <a:ext cx="75267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●"/>
            </a:pPr>
            <a:r>
              <a:rPr lang="en" sz="1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Listening to music has been shown to improve mental health, with younger age groups between 10 and 30 years old benefiting the most.</a:t>
            </a:r>
            <a:endParaRPr sz="1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○"/>
            </a:pPr>
            <a:r>
              <a:rPr lang="en" sz="1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However, there are some 20-30 year olds claimed that listening to music had no effect on them.</a:t>
            </a:r>
            <a:endParaRPr sz="1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8"/>
          <p:cNvSpPr txBox="1"/>
          <p:nvPr>
            <p:ph idx="1" type="body"/>
          </p:nvPr>
        </p:nvSpPr>
        <p:spPr>
          <a:xfrm>
            <a:off x="396400" y="1127175"/>
            <a:ext cx="59670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While there is no set duration for how long one with mental health conditions should listen to music, majority of the responders listen for 3-4 hours a day.</a:t>
            </a:r>
            <a:endParaRPr sz="1700"/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At the end, most have claimed that their mental health conditions improved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Listening to Country music very frequently has a high correlation with high anxiety, depression and insomnia levels; listening to Lofi very frequently has a high correlation with high anxiety and depression 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8"/>
          <p:cNvSpPr txBox="1"/>
          <p:nvPr>
            <p:ph type="title"/>
          </p:nvPr>
        </p:nvSpPr>
        <p:spPr>
          <a:xfrm>
            <a:off x="214425" y="72203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(continued)</a:t>
            </a:r>
            <a:endParaRPr/>
          </a:p>
        </p:txBody>
      </p:sp>
      <p:pic>
        <p:nvPicPr>
          <p:cNvPr id="360" name="Google Shape;36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1050" y="1164275"/>
            <a:ext cx="2577825" cy="281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9"/>
          <p:cNvSpPr txBox="1"/>
          <p:nvPr>
            <p:ph type="title"/>
          </p:nvPr>
        </p:nvSpPr>
        <p:spPr>
          <a:xfrm>
            <a:off x="92400" y="727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366" name="Google Shape;366;p49"/>
          <p:cNvSpPr txBox="1"/>
          <p:nvPr>
            <p:ph idx="1" type="body"/>
          </p:nvPr>
        </p:nvSpPr>
        <p:spPr>
          <a:xfrm>
            <a:off x="445050" y="930175"/>
            <a:ext cx="6696600" cy="26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900"/>
              <a:t>As social workers and mental health counselors encourage music therapy to their clients they should, </a:t>
            </a:r>
            <a:endParaRPr sz="1900"/>
          </a:p>
          <a:p>
            <a:pPr indent="-349250" lvl="0" marL="457200" rtl="0" algn="l">
              <a:spcBef>
                <a:spcPts val="6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Tell their patients to listen to music for about 3-4 hours per day, regardless of their mental health conditions</a:t>
            </a:r>
            <a:endParaRPr sz="1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6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As to genres, try to gauge to your patients’ music preferences, then from there, recommend which genre(s) would be more or less helpful to their mental health condition</a:t>
            </a:r>
            <a:endParaRPr sz="19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367" name="Google Shape;36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2850" y="72774"/>
            <a:ext cx="2221150" cy="222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373" name="Google Shape;373;p50"/>
          <p:cNvSpPr txBox="1"/>
          <p:nvPr>
            <p:ph idx="1" type="body"/>
          </p:nvPr>
        </p:nvSpPr>
        <p:spPr>
          <a:xfrm>
            <a:off x="457200" y="910000"/>
            <a:ext cx="8229600" cy="40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55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“Music &amp; Mental Health Eda.” </a:t>
            </a:r>
            <a:r>
              <a:rPr i="1" lang="en" sz="1100">
                <a:latin typeface="Arial"/>
                <a:ea typeface="Arial"/>
                <a:cs typeface="Arial"/>
                <a:sym typeface="Arial"/>
              </a:rPr>
              <a:t>Kaggle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, Kaggle, 18 Dec. 2022, https://www.kaggle.com/code/catherinerasgaitis/music-mental-health-eda/notebook.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Rasgaitis, Catherine. “Music &amp; Mental Health Survey Results.” </a:t>
            </a:r>
            <a:r>
              <a:rPr i="1" lang="en" sz="1100">
                <a:latin typeface="Arial"/>
                <a:ea typeface="Arial"/>
                <a:cs typeface="Arial"/>
                <a:sym typeface="Arial"/>
              </a:rPr>
              <a:t>Kaggle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, 21 Nov. 2022, https://www.kaggle.com/datasets/catherinerasgaitis/mxmh-survey-results.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FF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1"/>
          <p:cNvSpPr txBox="1"/>
          <p:nvPr>
            <p:ph type="ctrTitle"/>
          </p:nvPr>
        </p:nvSpPr>
        <p:spPr>
          <a:xfrm>
            <a:off x="591125" y="1479767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Thank You!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9" name="Google Shape;379;p51"/>
          <p:cNvSpPr txBox="1"/>
          <p:nvPr>
            <p:ph idx="1" type="subTitle"/>
          </p:nvPr>
        </p:nvSpPr>
        <p:spPr>
          <a:xfrm>
            <a:off x="1628400" y="2692175"/>
            <a:ext cx="5887200" cy="9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Questions?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469350" y="213950"/>
            <a:ext cx="2718300" cy="50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Introduction</a:t>
            </a:r>
            <a:endParaRPr sz="2500"/>
          </a:p>
        </p:txBody>
      </p:sp>
      <p:pic>
        <p:nvPicPr>
          <p:cNvPr id="110" name="Google Shape;110;p18"/>
          <p:cNvPicPr preferRelativeResize="0"/>
          <p:nvPr/>
        </p:nvPicPr>
        <p:blipFill rotWithShape="1">
          <a:blip r:embed="rId3">
            <a:alphaModFix/>
          </a:blip>
          <a:srcRect b="9534" l="34268" r="16066" t="10008"/>
          <a:stretch/>
        </p:blipFill>
        <p:spPr>
          <a:xfrm>
            <a:off x="5073700" y="-3"/>
            <a:ext cx="4070299" cy="370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>
            <p:ph idx="1" type="body"/>
          </p:nvPr>
        </p:nvSpPr>
        <p:spPr>
          <a:xfrm>
            <a:off x="264700" y="714350"/>
            <a:ext cx="4809000" cy="3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Origin of the data: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 survey conducted in 2022 using Google forms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Shared in various social media platforms (Reddit and Discord)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Results were uploaded in Kaggle for exploratory analysis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</a:t>
            </a:r>
            <a:r>
              <a:rPr lang="en" sz="1800"/>
              <a:t>ataset was cleaned using Python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 combination of Python and Tableau was used to create visualizations.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457200" y="190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</a:t>
            </a:r>
            <a:endParaRPr/>
          </a:p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457200" y="4174800"/>
            <a:ext cx="1726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100"/>
              <a:t>Ana Nieva</a:t>
            </a:r>
            <a:endParaRPr sz="2100"/>
          </a:p>
        </p:txBody>
      </p:sp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/>
          </a:blip>
          <a:srcRect b="0" l="10843" r="14685" t="0"/>
          <a:stretch/>
        </p:blipFill>
        <p:spPr>
          <a:xfrm>
            <a:off x="2687975" y="1811188"/>
            <a:ext cx="1726350" cy="231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2672325" y="4174800"/>
            <a:ext cx="1726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100"/>
              <a:t>Sarah Lipoff</a:t>
            </a:r>
            <a:endParaRPr sz="2100"/>
          </a:p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4941738" y="4174800"/>
            <a:ext cx="1726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100"/>
              <a:t>Sory Sall</a:t>
            </a:r>
            <a:endParaRPr sz="2100"/>
          </a:p>
        </p:txBody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7162875" y="4174800"/>
            <a:ext cx="1726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100"/>
              <a:t>Alana Crumbley</a:t>
            </a:r>
            <a:endParaRPr sz="2100"/>
          </a:p>
        </p:txBody>
      </p:sp>
      <p:pic>
        <p:nvPicPr>
          <p:cNvPr id="122" name="Google Shape;122;p19"/>
          <p:cNvPicPr preferRelativeResize="0"/>
          <p:nvPr/>
        </p:nvPicPr>
        <p:blipFill rotWithShape="1">
          <a:blip r:embed="rId4">
            <a:alphaModFix/>
          </a:blip>
          <a:srcRect b="0" l="19198" r="0" t="17403"/>
          <a:stretch/>
        </p:blipFill>
        <p:spPr>
          <a:xfrm>
            <a:off x="457200" y="1811225"/>
            <a:ext cx="1726500" cy="231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2950" y="1819488"/>
            <a:ext cx="1726500" cy="2301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4584589" y="2108012"/>
            <a:ext cx="2392525" cy="1724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137800" y="1554850"/>
            <a:ext cx="6145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The Purpose of our Exploratory Analysis:</a:t>
            </a:r>
            <a:endParaRPr sz="2500"/>
          </a:p>
        </p:txBody>
      </p:sp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311700" y="2045750"/>
            <a:ext cx="8832300" cy="23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Identify the most prevalent mental health conditions 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Investigate connections between mental health conditions and the most affected demographics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Examine relationships between demographics, hours of listening to music, and its impact on mental health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Explore correlations between music genres and the mental health conditions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Generate actionable recommendations for our client</a:t>
            </a:r>
            <a:endParaRPr sz="1700"/>
          </a:p>
        </p:txBody>
      </p:sp>
      <p:sp>
        <p:nvSpPr>
          <p:cNvPr id="131" name="Google Shape;131;p20"/>
          <p:cNvSpPr txBox="1"/>
          <p:nvPr>
            <p:ph type="title"/>
          </p:nvPr>
        </p:nvSpPr>
        <p:spPr>
          <a:xfrm>
            <a:off x="441775" y="732550"/>
            <a:ext cx="4693500" cy="82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Social Workers and Mental Health Counselors</a:t>
            </a:r>
            <a:endParaRPr sz="2100"/>
          </a:p>
        </p:txBody>
      </p:sp>
      <p:pic>
        <p:nvPicPr>
          <p:cNvPr id="132" name="Google Shape;13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5400" y="25"/>
            <a:ext cx="2271928" cy="1491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 rotWithShape="1">
          <a:blip r:embed="rId4">
            <a:alphaModFix/>
          </a:blip>
          <a:srcRect b="4500" l="26675" r="0" t="31667"/>
          <a:stretch/>
        </p:blipFill>
        <p:spPr>
          <a:xfrm>
            <a:off x="7407339" y="36"/>
            <a:ext cx="1736661" cy="149154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 txBox="1"/>
          <p:nvPr/>
        </p:nvSpPr>
        <p:spPr>
          <a:xfrm>
            <a:off x="137800" y="68900"/>
            <a:ext cx="2553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Our Client: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ctrTitle"/>
          </p:nvPr>
        </p:nvSpPr>
        <p:spPr>
          <a:xfrm>
            <a:off x="685800" y="1583356"/>
            <a:ext cx="7772400" cy="21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the Data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222" y="1515526"/>
            <a:ext cx="7330983" cy="316601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420034" y="4583899"/>
            <a:ext cx="81174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600"/>
              <a:t>Most responders are between </a:t>
            </a:r>
            <a:r>
              <a:rPr b="1" lang="en" sz="1600">
                <a:solidFill>
                  <a:srgbClr val="000000"/>
                </a:solidFill>
              </a:rPr>
              <a:t>12-29 years old</a:t>
            </a:r>
            <a:r>
              <a:rPr b="1" lang="en" sz="1600"/>
              <a:t> and listen to music 1-3 hours per day</a:t>
            </a:r>
            <a:endParaRPr b="1" sz="1600"/>
          </a:p>
        </p:txBody>
      </p:sp>
      <p:sp>
        <p:nvSpPr>
          <p:cNvPr id="146" name="Google Shape;146;p22"/>
          <p:cNvSpPr txBox="1"/>
          <p:nvPr>
            <p:ph idx="4294967295" type="title"/>
          </p:nvPr>
        </p:nvSpPr>
        <p:spPr>
          <a:xfrm>
            <a:off x="162025" y="1284875"/>
            <a:ext cx="8633400" cy="35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Responders were asked for their age and the amount of hours they listen to music each day</a:t>
            </a:r>
            <a:endParaRPr sz="1600"/>
          </a:p>
        </p:txBody>
      </p:sp>
      <p:sp>
        <p:nvSpPr>
          <p:cNvPr id="147" name="Google Shape;147;p22"/>
          <p:cNvSpPr txBox="1"/>
          <p:nvPr>
            <p:ph idx="4294967295" type="title"/>
          </p:nvPr>
        </p:nvSpPr>
        <p:spPr>
          <a:xfrm>
            <a:off x="162150" y="8512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Amount</a:t>
            </a:r>
            <a:r>
              <a:rPr lang="en"/>
              <a:t> of Survey Responders: </a:t>
            </a:r>
            <a:r>
              <a:rPr lang="en">
                <a:solidFill>
                  <a:srgbClr val="980000"/>
                </a:solidFill>
              </a:rPr>
              <a:t>725</a:t>
            </a:r>
            <a:endParaRPr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850" y="768576"/>
            <a:ext cx="7662249" cy="391047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 txBox="1"/>
          <p:nvPr>
            <p:ph type="title"/>
          </p:nvPr>
        </p:nvSpPr>
        <p:spPr>
          <a:xfrm>
            <a:off x="195750" y="163850"/>
            <a:ext cx="8752500" cy="51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Responders were asked for their </a:t>
            </a:r>
            <a:r>
              <a:rPr lang="en" sz="1800"/>
              <a:t>primary</a:t>
            </a:r>
            <a:r>
              <a:rPr lang="en" sz="1800"/>
              <a:t> streaming device</a:t>
            </a:r>
            <a:endParaRPr sz="1700"/>
          </a:p>
        </p:txBody>
      </p:sp>
      <p:sp>
        <p:nvSpPr>
          <p:cNvPr id="154" name="Google Shape;154;p23"/>
          <p:cNvSpPr txBox="1"/>
          <p:nvPr>
            <p:ph idx="4294967295" type="body"/>
          </p:nvPr>
        </p:nvSpPr>
        <p:spPr>
          <a:xfrm>
            <a:off x="457200" y="4515734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/>
              <a:t>Most responders use Spotify, </a:t>
            </a:r>
            <a:r>
              <a:rPr b="1" lang="en" sz="1600">
                <a:highlight>
                  <a:schemeClr val="dk1"/>
                </a:highlight>
              </a:rPr>
              <a:t>then YouTube Music</a:t>
            </a:r>
            <a:endParaRPr b="1" sz="1600"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OPHues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